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93" r:id="rId1"/>
  </p:sldMasterIdLst>
  <p:notesMasterIdLst>
    <p:notesMasterId r:id="rId14"/>
  </p:notesMasterIdLst>
  <p:handoutMasterIdLst>
    <p:handoutMasterId r:id="rId15"/>
  </p:handoutMasterIdLst>
  <p:sldIdLst>
    <p:sldId id="336" r:id="rId2"/>
    <p:sldId id="258" r:id="rId3"/>
    <p:sldId id="339" r:id="rId4"/>
    <p:sldId id="350" r:id="rId5"/>
    <p:sldId id="349" r:id="rId6"/>
    <p:sldId id="354" r:id="rId7"/>
    <p:sldId id="355" r:id="rId8"/>
    <p:sldId id="356" r:id="rId9"/>
    <p:sldId id="351" r:id="rId10"/>
    <p:sldId id="262" r:id="rId11"/>
    <p:sldId id="353" r:id="rId12"/>
    <p:sldId id="259"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BAA9"/>
    <a:srgbClr val="208080"/>
    <a:srgbClr val="008000"/>
    <a:srgbClr val="002060"/>
    <a:srgbClr val="9850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1092" autoAdjust="0"/>
  </p:normalViewPr>
  <p:slideViewPr>
    <p:cSldViewPr>
      <p:cViewPr varScale="1">
        <p:scale>
          <a:sx n="52" d="100"/>
          <a:sy n="52" d="100"/>
        </p:scale>
        <p:origin x="158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4136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endParaRPr lang="en-US"/>
          </a:p>
        </p:txBody>
      </p:sp>
      <p:sp>
        <p:nvSpPr>
          <p:cNvPr id="4137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4137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5ABDF031-5033-A941-BE29-6F4045C5CA09}" type="slidenum">
              <a:rPr lang="en-US"/>
              <a:pPr/>
              <a:t>‹#›</a:t>
            </a:fld>
            <a:endParaRPr lang="en-US"/>
          </a:p>
        </p:txBody>
      </p:sp>
    </p:spTree>
    <p:extLst>
      <p:ext uri="{BB962C8B-B14F-4D97-AF65-F5344CB8AC3E}">
        <p14:creationId xmlns:p14="http://schemas.microsoft.com/office/powerpoint/2010/main" val="71736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281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81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1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281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E8F70076-1601-BD41-A624-123650C60B0B}" type="slidenum">
              <a:rPr lang="en-US"/>
              <a:pPr/>
              <a:t>‹#›</a:t>
            </a:fld>
            <a:endParaRPr lang="en-US"/>
          </a:p>
        </p:txBody>
      </p:sp>
    </p:spTree>
    <p:extLst>
      <p:ext uri="{BB962C8B-B14F-4D97-AF65-F5344CB8AC3E}">
        <p14:creationId xmlns:p14="http://schemas.microsoft.com/office/powerpoint/2010/main" val="2021681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C3E4E4-8A82-CE48-A32C-34E017BC4E30}" type="slidenum">
              <a:rPr lang="en-US" sz="1200"/>
              <a:pPr/>
              <a:t>2</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None/>
            </a:pPr>
            <a:endParaRPr lang="en-US" sz="1100" dirty="0">
              <a:latin typeface="Times New Roman" charset="0"/>
              <a:ea typeface="ＭＳ Ｐゴシック" charset="0"/>
              <a:cs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3CA8CD-C6FB-E64E-893B-DA7C82B01523}" type="slidenum">
              <a:rPr lang="en-US" sz="1200"/>
              <a:pPr/>
              <a:t>11</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Tree>
    <p:extLst>
      <p:ext uri="{BB962C8B-B14F-4D97-AF65-F5344CB8AC3E}">
        <p14:creationId xmlns:p14="http://schemas.microsoft.com/office/powerpoint/2010/main" val="313784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3318B-6D13-A640-9741-42EEF7ED2F03}" type="slidenum">
              <a:rPr lang="en-US" sz="1200"/>
              <a:pPr/>
              <a:t>12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a:buChar char="•"/>
            </a:pPr>
            <a:endParaRPr lang="en-US" dirty="0">
              <a:latin typeface="Times New Roman"/>
              <a:ea typeface="ＭＳ Ｐゴシック" charset="0"/>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588C96-B256-B245-AAF1-1CBF70741FB5}" type="slidenum">
              <a:rPr lang="en-US" sz="1200"/>
              <a:pPr/>
              <a:t>3</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endParaRPr lang="en-US" sz="1100">
              <a:latin typeface="Times New Roman" charset="0"/>
              <a:ea typeface="ＭＳ Ｐゴシック"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588C96-B256-B245-AAF1-1CBF70741FB5}" type="slidenum">
              <a:rPr lang="en-US" sz="1200"/>
              <a:pPr/>
              <a:t>4</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endParaRPr lang="en-US" sz="110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02641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3318B-6D13-A640-9741-42EEF7ED2F03}" type="slidenum">
              <a:rPr lang="en-US" sz="1200"/>
              <a:pPr/>
              <a:t>5</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a:buChar char="•"/>
            </a:pPr>
            <a:endParaRPr lang="en-US" dirty="0">
              <a:latin typeface="Times New Roman"/>
              <a:ea typeface="ＭＳ Ｐゴシック" charset="0"/>
              <a:cs typeface="Times New Roman"/>
            </a:endParaRPr>
          </a:p>
        </p:txBody>
      </p:sp>
    </p:spTree>
    <p:extLst>
      <p:ext uri="{BB962C8B-B14F-4D97-AF65-F5344CB8AC3E}">
        <p14:creationId xmlns:p14="http://schemas.microsoft.com/office/powerpoint/2010/main" val="27598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3318B-6D13-A640-9741-42EEF7ED2F03}" type="slidenum">
              <a:rPr lang="en-US" sz="1200"/>
              <a:pPr/>
              <a:t>6</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a:buChar char="•"/>
            </a:pPr>
            <a:endParaRPr lang="en-US" dirty="0">
              <a:latin typeface="Times New Roman"/>
              <a:ea typeface="ＭＳ Ｐゴシック" charset="0"/>
              <a:cs typeface="Times New Roman"/>
            </a:endParaRPr>
          </a:p>
        </p:txBody>
      </p:sp>
    </p:spTree>
    <p:extLst>
      <p:ext uri="{BB962C8B-B14F-4D97-AF65-F5344CB8AC3E}">
        <p14:creationId xmlns:p14="http://schemas.microsoft.com/office/powerpoint/2010/main" val="120724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3318B-6D13-A640-9741-42EEF7ED2F03}" type="slidenum">
              <a:rPr lang="en-US" sz="1200"/>
              <a:pPr/>
              <a:t>7</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a:buChar char="•"/>
            </a:pPr>
            <a:endParaRPr lang="en-US" dirty="0">
              <a:latin typeface="Times New Roman"/>
              <a:ea typeface="ＭＳ Ｐゴシック" charset="0"/>
              <a:cs typeface="Times New Roman"/>
            </a:endParaRPr>
          </a:p>
        </p:txBody>
      </p:sp>
    </p:spTree>
    <p:extLst>
      <p:ext uri="{BB962C8B-B14F-4D97-AF65-F5344CB8AC3E}">
        <p14:creationId xmlns:p14="http://schemas.microsoft.com/office/powerpoint/2010/main" val="398957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93318B-6D13-A640-9741-42EEF7ED2F03}" type="slidenum">
              <a:rPr lang="en-US" sz="1200"/>
              <a:pPr/>
              <a:t>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 typeface="Arial"/>
              <a:buChar char="•"/>
            </a:pPr>
            <a:endParaRPr lang="en-US" dirty="0">
              <a:latin typeface="Times New Roman"/>
              <a:ea typeface="ＭＳ Ｐゴシック" charset="0"/>
              <a:cs typeface="Times New Roman"/>
            </a:endParaRPr>
          </a:p>
        </p:txBody>
      </p:sp>
    </p:spTree>
    <p:extLst>
      <p:ext uri="{BB962C8B-B14F-4D97-AF65-F5344CB8AC3E}">
        <p14:creationId xmlns:p14="http://schemas.microsoft.com/office/powerpoint/2010/main" val="300612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588C96-B256-B245-AAF1-1CBF70741FB5}" type="slidenum">
              <a:rPr lang="en-US" sz="1200"/>
              <a:pPr/>
              <a:t>9</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endParaRPr lang="en-US" sz="1100">
              <a:latin typeface="Times New Roman" charset="0"/>
              <a:ea typeface="ＭＳ Ｐゴシック" charset="0"/>
              <a:cs typeface="Times New Roman" charset="0"/>
            </a:endParaRPr>
          </a:p>
        </p:txBody>
      </p:sp>
    </p:spTree>
    <p:extLst>
      <p:ext uri="{BB962C8B-B14F-4D97-AF65-F5344CB8AC3E}">
        <p14:creationId xmlns:p14="http://schemas.microsoft.com/office/powerpoint/2010/main" val="403869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3CA8CD-C6FB-E64E-893B-DA7C82B01523}" type="slidenum">
              <a:rPr lang="en-US" sz="1200"/>
              <a:pPr/>
              <a:t>10</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110A50E-083E-B94D-9167-963507E3E763}"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EB5A5D-12F2-F246-8EB2-BF8F1642F37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B72381F-570A-F04E-B6CA-F8F8ACE57B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6C71D0-C473-1C4E-8669-862889026B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6A1FCB-E5E3-054A-8935-6DECF5301E03}"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2C874AA-1912-5642-996F-513492E82D0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5019129-0CF5-8D4A-A00C-A1B307F591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2151EC3-7CDA-DF4E-AEAB-42796AA02A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4E6856F-6883-7043-814E-691886309D8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87EDFFC-4D92-FD49-B22F-A7A9B9223907}"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E6A1FCB-E5E3-054A-8935-6DECF5301E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24532" y="1651000"/>
            <a:ext cx="3505200" cy="4673600"/>
          </a:xfrm>
          <a:prstGeom prst="rect">
            <a:avLst/>
          </a:prstGeom>
          <a:effectLst>
            <a:glow rad="12700">
              <a:srgbClr val="40BAA9">
                <a:alpha val="85000"/>
              </a:srgbClr>
            </a:glow>
            <a:softEdge rad="31750"/>
          </a:effectLst>
        </p:spPr>
      </p:pic>
      <p:pic>
        <p:nvPicPr>
          <p:cNvPr id="6" name="Picture 5" descr="CMHA_PE_ENG_logo_4C_pos_taglin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75459"/>
            <a:ext cx="4077464" cy="1256091"/>
          </a:xfrm>
          <a:prstGeom prst="rect">
            <a:avLst/>
          </a:prstGeom>
        </p:spPr>
      </p:pic>
      <p:sp>
        <p:nvSpPr>
          <p:cNvPr id="8" name="TextBox 7"/>
          <p:cNvSpPr txBox="1"/>
          <p:nvPr/>
        </p:nvSpPr>
        <p:spPr>
          <a:xfrm>
            <a:off x="6172200" y="6324600"/>
            <a:ext cx="2702182" cy="461665"/>
          </a:xfrm>
          <a:prstGeom prst="rect">
            <a:avLst/>
          </a:prstGeom>
          <a:noFill/>
        </p:spPr>
        <p:txBody>
          <a:bodyPr wrap="none" rtlCol="0">
            <a:spAutoFit/>
          </a:bodyPr>
          <a:lstStyle/>
          <a:p>
            <a:r>
              <a:rPr lang="en-US" b="1" i="1" dirty="0" err="1">
                <a:solidFill>
                  <a:schemeClr val="tx1">
                    <a:lumMod val="65000"/>
                    <a:lumOff val="35000"/>
                  </a:schemeClr>
                </a:solidFill>
                <a:latin typeface="Arial Unicode MS"/>
                <a:cs typeface="Arial Unicode MS"/>
              </a:rPr>
              <a:t>www.pei.cmha.ca</a:t>
            </a:r>
            <a:endParaRPr lang="en-US" b="1" i="1" dirty="0">
              <a:solidFill>
                <a:schemeClr val="tx1">
                  <a:lumMod val="65000"/>
                  <a:lumOff val="35000"/>
                </a:schemeClr>
              </a:solidFill>
              <a:latin typeface="Arial Unicode MS"/>
              <a:cs typeface="Arial Unicode MS"/>
            </a:endParaRPr>
          </a:p>
        </p:txBody>
      </p:sp>
    </p:spTree>
    <p:extLst>
      <p:ext uri="{BB962C8B-B14F-4D97-AF65-F5344CB8AC3E}">
        <p14:creationId xmlns:p14="http://schemas.microsoft.com/office/powerpoint/2010/main" val="2139382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pPr eaLnBrk="1" hangingPunct="1">
              <a:defRPr/>
            </a:pPr>
            <a:endParaRPr lang="en-US" b="1" dirty="0">
              <a:effectLst>
                <a:outerShdw blurRad="60007" dist="310007" dir="7680000" sy="30000" kx="1300200" algn="ctr" rotWithShape="0">
                  <a:prstClr val="black">
                    <a:alpha val="32000"/>
                  </a:prstClr>
                </a:outerShdw>
              </a:effectLst>
              <a:ea typeface="+mj-ea"/>
            </a:endParaRPr>
          </a:p>
        </p:txBody>
      </p:sp>
      <p:pic>
        <p:nvPicPr>
          <p:cNvPr id="3" name="Content Placeholder 2">
            <a:extLst>
              <a:ext uri="{FF2B5EF4-FFF2-40B4-BE49-F238E27FC236}">
                <a16:creationId xmlns:a16="http://schemas.microsoft.com/office/drawing/2014/main" id="{D116D127-0A61-4790-9D38-E2EFAE73605B}"/>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08012" y="457200"/>
            <a:ext cx="7924800" cy="5943600"/>
          </a:xfrm>
        </p:spPr>
      </p:pic>
    </p:spTree>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pPr eaLnBrk="1" hangingPunct="1">
              <a:defRPr/>
            </a:pPr>
            <a:endParaRPr lang="en-US" b="1" dirty="0">
              <a:effectLst>
                <a:outerShdw blurRad="60007" dist="310007" dir="7680000" sy="30000" kx="1300200" algn="ctr" rotWithShape="0">
                  <a:prstClr val="black">
                    <a:alpha val="32000"/>
                  </a:prstClr>
                </a:outerShdw>
              </a:effectLst>
              <a:ea typeface="+mj-ea"/>
            </a:endParaRPr>
          </a:p>
        </p:txBody>
      </p:sp>
      <p:pic>
        <p:nvPicPr>
          <p:cNvPr id="3" name="Content Placeholder 2">
            <a:extLst>
              <a:ext uri="{FF2B5EF4-FFF2-40B4-BE49-F238E27FC236}">
                <a16:creationId xmlns:a16="http://schemas.microsoft.com/office/drawing/2014/main" id="{D116D127-0A61-4790-9D38-E2EFAE73605B}"/>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08012" y="457200"/>
            <a:ext cx="7924800" cy="5943600"/>
          </a:xfrm>
        </p:spPr>
      </p:pic>
    </p:spTree>
    <p:extLst>
      <p:ext uri="{BB962C8B-B14F-4D97-AF65-F5344CB8AC3E}">
        <p14:creationId xmlns:p14="http://schemas.microsoft.com/office/powerpoint/2010/main" val="984731866"/>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49275" y="107576"/>
            <a:ext cx="8042276" cy="959224"/>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203 Fitzroy Street</a:t>
            </a:r>
          </a:p>
        </p:txBody>
      </p:sp>
      <p:pic>
        <p:nvPicPr>
          <p:cNvPr id="2" name="Content Placeholder 1">
            <a:extLst>
              <a:ext uri="{FF2B5EF4-FFF2-40B4-BE49-F238E27FC236}">
                <a16:creationId xmlns:a16="http://schemas.microsoft.com/office/drawing/2014/main" id="{EB0E8EA6-3420-426E-B299-276E1F0F2997}"/>
              </a:ext>
            </a:extLst>
          </p:cNvPr>
          <p:cNvPicPr>
            <a:picLocks noGrp="1" noChangeAspect="1"/>
          </p:cNvPicPr>
          <p:nvPr>
            <p:ph idx="1"/>
          </p:nvPr>
        </p:nvPicPr>
        <p:blipFill>
          <a:blip r:embed="rId3"/>
          <a:stretch>
            <a:fillRect/>
          </a:stretch>
        </p:blipFill>
        <p:spPr>
          <a:xfrm>
            <a:off x="228599" y="1604074"/>
            <a:ext cx="8753777" cy="3882325"/>
          </a:xfrm>
          <a:prstGeom prst="rect">
            <a:avLst/>
          </a:prstGeom>
        </p:spPr>
      </p:pic>
      <p:sp>
        <p:nvSpPr>
          <p:cNvPr id="5124" name="Line 4"/>
          <p:cNvSpPr>
            <a:spLocks noChangeShapeType="1"/>
          </p:cNvSpPr>
          <p:nvPr/>
        </p:nvSpPr>
        <p:spPr bwMode="auto">
          <a:xfrm>
            <a:off x="457200" y="1143000"/>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a:extLst>
              <a:ext uri="{FF2B5EF4-FFF2-40B4-BE49-F238E27FC236}">
                <a16:creationId xmlns:a16="http://schemas.microsoft.com/office/drawing/2014/main" id="{A4A45F97-44B9-47B6-A6DF-C63CE22F195F}"/>
              </a:ext>
            </a:extLst>
          </p:cNvPr>
          <p:cNvSpPr txBox="1"/>
          <p:nvPr/>
        </p:nvSpPr>
        <p:spPr>
          <a:xfrm>
            <a:off x="457200" y="5715000"/>
            <a:ext cx="8134351" cy="461665"/>
          </a:xfrm>
          <a:prstGeom prst="rect">
            <a:avLst/>
          </a:prstGeom>
          <a:noFill/>
        </p:spPr>
        <p:txBody>
          <a:bodyPr wrap="square" rtlCol="0">
            <a:spAutoFit/>
          </a:bodyPr>
          <a:lstStyle/>
          <a:p>
            <a:pPr algn="ctr"/>
            <a:r>
              <a:rPr lang="en-CA" dirty="0"/>
              <a:t>Target Occupancy July 2022</a:t>
            </a:r>
          </a:p>
        </p:txBody>
      </p:sp>
    </p:spTree>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en-US" b="1" dirty="0">
                <a:effectLst>
                  <a:outerShdw blurRad="60007" dist="310007" dir="7680000" sy="30000" kx="1300200" algn="ctr" rotWithShape="0">
                    <a:prstClr val="black">
                      <a:alpha val="32000"/>
                    </a:prstClr>
                  </a:outerShdw>
                </a:effectLst>
                <a:ea typeface="+mj-ea"/>
              </a:rPr>
              <a:t>CMHA Rapid Housing Initiative</a:t>
            </a:r>
          </a:p>
        </p:txBody>
      </p:sp>
      <p:sp>
        <p:nvSpPr>
          <p:cNvPr id="4099" name="Rectangle 3"/>
          <p:cNvSpPr>
            <a:spLocks noGrp="1" noChangeArrowheads="1"/>
          </p:cNvSpPr>
          <p:nvPr>
            <p:ph idx="1"/>
          </p:nvPr>
        </p:nvSpPr>
        <p:spPr>
          <a:xfrm>
            <a:off x="304800" y="1904999"/>
            <a:ext cx="8382000" cy="4952993"/>
          </a:xfrm>
        </p:spPr>
        <p:txBody>
          <a:bodyPr>
            <a:normAutofit fontScale="70000" lnSpcReduction="20000"/>
          </a:bodyPr>
          <a:lstStyle/>
          <a:p>
            <a:r>
              <a:rPr lang="en-US" sz="2600" dirty="0"/>
              <a:t>Early November 2020 – CMHC launches the Rapid Housing initiative to create jobs, support economic recovery and eliminate chronic homelessness in Canada.</a:t>
            </a:r>
            <a:endParaRPr lang="en-CA" sz="2600" dirty="0"/>
          </a:p>
          <a:p>
            <a:r>
              <a:rPr lang="en-US" sz="2600" dirty="0"/>
              <a:t>Late November 2020 – CMHA PEI approached by the Department of Social Development and Housing (DSDH) re our interest in exploring this opportunity. The funding could only be accessed by municipalities, NGO’s and Indigenous governing bodies. The project must utilize modular components in the build and be completed by December 2021. </a:t>
            </a:r>
            <a:endParaRPr lang="en-CA" sz="2600" dirty="0"/>
          </a:p>
          <a:p>
            <a:r>
              <a:rPr lang="en-US" sz="2600" dirty="0"/>
              <a:t>Early December 2020 – CMHA PEI  (John) sources a design team with extensive experience in modular builds. 720 Solutions are based in Calgary and were quickly able to determine that the modular build capacity in Atlantic Canada was nil for a Dec 2021 deadline. They sourced capacity in the Prairies that could meet the RHI timeframe.</a:t>
            </a:r>
            <a:endParaRPr lang="en-CA" sz="2600" dirty="0"/>
          </a:p>
          <a:p>
            <a:r>
              <a:rPr lang="en-US" sz="2600" dirty="0"/>
              <a:t>December 2020 – meetings with 720 Solutions, 9 yards Architects, DSDH staff and CMHA PEI to finalize preliminary design, budget, and application details.</a:t>
            </a:r>
            <a:endParaRPr lang="en-CA" sz="2600" dirty="0"/>
          </a:p>
          <a:p>
            <a:pPr marL="0" indent="0" eaLnBrk="1" hangingPunct="1">
              <a:buNone/>
            </a:pPr>
            <a:endParaRPr lang="en-US" sz="2600" dirty="0"/>
          </a:p>
        </p:txBody>
      </p:sp>
      <p:sp>
        <p:nvSpPr>
          <p:cNvPr id="4100" name="Line 4"/>
          <p:cNvSpPr>
            <a:spLocks noChangeShapeType="1"/>
          </p:cNvSpPr>
          <p:nvPr/>
        </p:nvSpPr>
        <p:spPr bwMode="auto">
          <a:xfrm>
            <a:off x="457200" y="1535113"/>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50862" y="74141"/>
            <a:ext cx="8042276" cy="1336956"/>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Timeline</a:t>
            </a:r>
          </a:p>
        </p:txBody>
      </p:sp>
      <p:sp>
        <p:nvSpPr>
          <p:cNvPr id="8195" name="Rectangle 3"/>
          <p:cNvSpPr>
            <a:spLocks noGrp="1" noChangeArrowheads="1"/>
          </p:cNvSpPr>
          <p:nvPr>
            <p:ph idx="1"/>
          </p:nvPr>
        </p:nvSpPr>
        <p:spPr>
          <a:xfrm>
            <a:off x="457200" y="1719264"/>
            <a:ext cx="8229600" cy="4452936"/>
          </a:xfrm>
        </p:spPr>
        <p:txBody>
          <a:bodyPr>
            <a:normAutofit fontScale="92500"/>
          </a:bodyPr>
          <a:lstStyle/>
          <a:p>
            <a:r>
              <a:rPr lang="en-US" sz="1900" dirty="0"/>
              <a:t>Dec 31, 2020 – Application submitted for 33 units with ground floor commercial space.</a:t>
            </a:r>
            <a:endParaRPr lang="en-CA" sz="1900" dirty="0"/>
          </a:p>
          <a:p>
            <a:r>
              <a:rPr lang="en-US" sz="1900" dirty="0"/>
              <a:t>Early January 2021, in partnership with DSDH, CMHA PEI was able to secure funding for the purchase of the land at 203 Fitzroy St. </a:t>
            </a:r>
            <a:endParaRPr lang="en-CA" sz="1900" dirty="0"/>
          </a:p>
          <a:p>
            <a:r>
              <a:rPr lang="en-US" sz="1900" dirty="0"/>
              <a:t>Mid-February 2021, notification received that the application was unsuccessful.</a:t>
            </a:r>
            <a:endParaRPr lang="en-CA" sz="1900" dirty="0"/>
          </a:p>
          <a:p>
            <a:r>
              <a:rPr lang="en-US" sz="1900" dirty="0"/>
              <a:t>Late March 2021 – confirmation received from DSDH that they wish to proceed with a scaled down version of the project, with a financial contribution similar to their share of the RHI application. CMHA PEI reviews the scaled down project’s financial viability without federal funding, determines it is viable and agrees to proceed. The project will now contain 20 units with commercial space for CMHA PEI.</a:t>
            </a:r>
            <a:endParaRPr lang="en-CA" sz="1900" dirty="0"/>
          </a:p>
          <a:p>
            <a:pPr marL="0" indent="0" eaLnBrk="1" hangingPunct="1">
              <a:buNone/>
            </a:pPr>
            <a:endParaRPr lang="en-US" sz="2600" dirty="0"/>
          </a:p>
        </p:txBody>
      </p:sp>
      <p:sp>
        <p:nvSpPr>
          <p:cNvPr id="8196" name="Line 4"/>
          <p:cNvSpPr>
            <a:spLocks noChangeShapeType="1"/>
          </p:cNvSpPr>
          <p:nvPr/>
        </p:nvSpPr>
        <p:spPr bwMode="auto">
          <a:xfrm>
            <a:off x="457200" y="1535113"/>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5583257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50862" y="74141"/>
            <a:ext cx="8042276" cy="1336956"/>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Timeline</a:t>
            </a:r>
          </a:p>
        </p:txBody>
      </p:sp>
      <p:sp>
        <p:nvSpPr>
          <p:cNvPr id="8195" name="Rectangle 3"/>
          <p:cNvSpPr>
            <a:spLocks noGrp="1" noChangeArrowheads="1"/>
          </p:cNvSpPr>
          <p:nvPr>
            <p:ph idx="1"/>
          </p:nvPr>
        </p:nvSpPr>
        <p:spPr>
          <a:xfrm>
            <a:off x="457200" y="1719263"/>
            <a:ext cx="8229600" cy="4605337"/>
          </a:xfrm>
        </p:spPr>
        <p:txBody>
          <a:bodyPr>
            <a:normAutofit fontScale="92500" lnSpcReduction="10000"/>
          </a:bodyPr>
          <a:lstStyle/>
          <a:p>
            <a:r>
              <a:rPr lang="en-US" sz="1900" dirty="0"/>
              <a:t>Early April 2021 – Weekly meetings commence with CMHA PEI, 720 Solutions, 9 Yards Architects, Leading Edge as the general contractor, and various consultants. Without the RHI deadline of December 2020, 720 Solutions sources Kent Factory Homes as the supplier of the modular units. Kent indicates they can deliver the units to PEI in February of 2022, with the building completed by June 2022. Sourcing the units in the Maritimes saves $700,000 in shipping from the original budget. </a:t>
            </a:r>
            <a:endParaRPr lang="en-CA" sz="1900" dirty="0"/>
          </a:p>
          <a:p>
            <a:r>
              <a:rPr lang="en-US" sz="1900" dirty="0"/>
              <a:t>Weekly meetings held to ultimately have shop drawings ready for August 2021. </a:t>
            </a:r>
            <a:endParaRPr lang="en-CA" sz="1900" dirty="0"/>
          </a:p>
          <a:p>
            <a:r>
              <a:rPr lang="en-US" sz="1900" dirty="0"/>
              <a:t>Early July 2021 – Round 2 of RHI announced; deadline is August 31 and only those entities who applied in December 2020 are eligible for this second round. Discussions with DSDH conclude that CMHA PEI will scale the project back up for this second round. Design is re-worked to add another 8 units, bringing the total units to 28.</a:t>
            </a:r>
            <a:endParaRPr lang="en-CA" sz="1900" dirty="0"/>
          </a:p>
          <a:p>
            <a:pPr marL="0" indent="0" eaLnBrk="1" hangingPunct="1">
              <a:buNone/>
            </a:pPr>
            <a:endParaRPr lang="en-US" sz="2600" dirty="0"/>
          </a:p>
        </p:txBody>
      </p:sp>
      <p:sp>
        <p:nvSpPr>
          <p:cNvPr id="8196" name="Line 4"/>
          <p:cNvSpPr>
            <a:spLocks noChangeShapeType="1"/>
          </p:cNvSpPr>
          <p:nvPr/>
        </p:nvSpPr>
        <p:spPr bwMode="auto">
          <a:xfrm>
            <a:off x="457200" y="1535113"/>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12494252"/>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49275" y="107576"/>
            <a:ext cx="8042276" cy="959224"/>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Design</a:t>
            </a:r>
          </a:p>
        </p:txBody>
      </p:sp>
      <p:pic>
        <p:nvPicPr>
          <p:cNvPr id="2" name="Content Placeholder 1">
            <a:extLst>
              <a:ext uri="{FF2B5EF4-FFF2-40B4-BE49-F238E27FC236}">
                <a16:creationId xmlns:a16="http://schemas.microsoft.com/office/drawing/2014/main" id="{1F5E2634-DD16-4A23-9057-1CB54282BB83}"/>
              </a:ext>
            </a:extLst>
          </p:cNvPr>
          <p:cNvPicPr>
            <a:picLocks noGrp="1" noChangeAspect="1"/>
          </p:cNvPicPr>
          <p:nvPr>
            <p:ph idx="1"/>
          </p:nvPr>
        </p:nvPicPr>
        <p:blipFill>
          <a:blip r:embed="rId3"/>
          <a:stretch>
            <a:fillRect/>
          </a:stretch>
        </p:blipFill>
        <p:spPr>
          <a:xfrm>
            <a:off x="691978" y="1295400"/>
            <a:ext cx="7842422" cy="4832406"/>
          </a:xfrm>
          <a:prstGeom prst="rect">
            <a:avLst/>
          </a:prstGeom>
        </p:spPr>
      </p:pic>
      <p:sp>
        <p:nvSpPr>
          <p:cNvPr id="5124" name="Line 4"/>
          <p:cNvSpPr>
            <a:spLocks noChangeShapeType="1"/>
          </p:cNvSpPr>
          <p:nvPr/>
        </p:nvSpPr>
        <p:spPr bwMode="auto">
          <a:xfrm>
            <a:off x="457200" y="1143000"/>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3063505"/>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49275" y="107576"/>
            <a:ext cx="8042276" cy="959224"/>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Design</a:t>
            </a:r>
          </a:p>
        </p:txBody>
      </p:sp>
      <p:sp>
        <p:nvSpPr>
          <p:cNvPr id="5124" name="Line 4"/>
          <p:cNvSpPr>
            <a:spLocks noChangeShapeType="1"/>
          </p:cNvSpPr>
          <p:nvPr/>
        </p:nvSpPr>
        <p:spPr bwMode="auto">
          <a:xfrm>
            <a:off x="457200" y="1143000"/>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3" name="Picture 2">
            <a:extLst>
              <a:ext uri="{FF2B5EF4-FFF2-40B4-BE49-F238E27FC236}">
                <a16:creationId xmlns:a16="http://schemas.microsoft.com/office/drawing/2014/main" id="{D490139D-0975-4108-B594-DF2A78FD867A}"/>
              </a:ext>
            </a:extLst>
          </p:cNvPr>
          <p:cNvPicPr>
            <a:picLocks noChangeAspect="1"/>
          </p:cNvPicPr>
          <p:nvPr/>
        </p:nvPicPr>
        <p:blipFill>
          <a:blip r:embed="rId3"/>
          <a:stretch>
            <a:fillRect/>
          </a:stretch>
        </p:blipFill>
        <p:spPr>
          <a:xfrm>
            <a:off x="704849" y="1336546"/>
            <a:ext cx="7829551" cy="4971721"/>
          </a:xfrm>
          <a:prstGeom prst="rect">
            <a:avLst/>
          </a:prstGeom>
        </p:spPr>
      </p:pic>
      <p:sp>
        <p:nvSpPr>
          <p:cNvPr id="5" name="Content Placeholder 4">
            <a:extLst>
              <a:ext uri="{FF2B5EF4-FFF2-40B4-BE49-F238E27FC236}">
                <a16:creationId xmlns:a16="http://schemas.microsoft.com/office/drawing/2014/main" id="{935510F7-5B3D-4AA1-8784-200131F09F57}"/>
              </a:ext>
            </a:extLst>
          </p:cNvPr>
          <p:cNvSpPr>
            <a:spLocks noGrp="1"/>
          </p:cNvSpPr>
          <p:nvPr>
            <p:ph idx="1"/>
          </p:nvPr>
        </p:nvSpPr>
        <p:spPr>
          <a:xfrm>
            <a:off x="0" y="2057412"/>
            <a:ext cx="8667751" cy="4571987"/>
          </a:xfrm>
        </p:spPr>
        <p:txBody>
          <a:bodyPr/>
          <a:lstStyle/>
          <a:p>
            <a:pPr marL="0" indent="0">
              <a:buNone/>
            </a:pPr>
            <a:endParaRPr lang="en-CA" dirty="0"/>
          </a:p>
        </p:txBody>
      </p:sp>
    </p:spTree>
    <p:extLst>
      <p:ext uri="{BB962C8B-B14F-4D97-AF65-F5344CB8AC3E}">
        <p14:creationId xmlns:p14="http://schemas.microsoft.com/office/powerpoint/2010/main" val="905463553"/>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49275" y="107576"/>
            <a:ext cx="8042276" cy="959224"/>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Design</a:t>
            </a:r>
          </a:p>
        </p:txBody>
      </p:sp>
      <p:sp>
        <p:nvSpPr>
          <p:cNvPr id="5124" name="Line 4"/>
          <p:cNvSpPr>
            <a:spLocks noChangeShapeType="1"/>
          </p:cNvSpPr>
          <p:nvPr/>
        </p:nvSpPr>
        <p:spPr bwMode="auto">
          <a:xfrm>
            <a:off x="457200" y="1143000"/>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 name="Content Placeholder 4">
            <a:extLst>
              <a:ext uri="{FF2B5EF4-FFF2-40B4-BE49-F238E27FC236}">
                <a16:creationId xmlns:a16="http://schemas.microsoft.com/office/drawing/2014/main" id="{8C3A6AEF-B5B7-41C1-900D-3FB366091EA1}"/>
              </a:ext>
            </a:extLst>
          </p:cNvPr>
          <p:cNvPicPr>
            <a:picLocks noGrp="1" noChangeAspect="1"/>
          </p:cNvPicPr>
          <p:nvPr>
            <p:ph idx="1"/>
          </p:nvPr>
        </p:nvPicPr>
        <p:blipFill>
          <a:blip r:embed="rId3"/>
          <a:stretch>
            <a:fillRect/>
          </a:stretch>
        </p:blipFill>
        <p:spPr>
          <a:xfrm>
            <a:off x="419061" y="1464893"/>
            <a:ext cx="8115339" cy="5012102"/>
          </a:xfrm>
          <a:prstGeom prst="rect">
            <a:avLst/>
          </a:prstGeom>
        </p:spPr>
      </p:pic>
    </p:spTree>
    <p:extLst>
      <p:ext uri="{BB962C8B-B14F-4D97-AF65-F5344CB8AC3E}">
        <p14:creationId xmlns:p14="http://schemas.microsoft.com/office/powerpoint/2010/main" val="3017882738"/>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549275" y="107576"/>
            <a:ext cx="8042276" cy="959224"/>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Design</a:t>
            </a:r>
          </a:p>
        </p:txBody>
      </p:sp>
      <p:sp>
        <p:nvSpPr>
          <p:cNvPr id="5124" name="Line 4"/>
          <p:cNvSpPr>
            <a:spLocks noChangeShapeType="1"/>
          </p:cNvSpPr>
          <p:nvPr/>
        </p:nvSpPr>
        <p:spPr bwMode="auto">
          <a:xfrm>
            <a:off x="457200" y="1143000"/>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Content Placeholder 2">
            <a:extLst>
              <a:ext uri="{FF2B5EF4-FFF2-40B4-BE49-F238E27FC236}">
                <a16:creationId xmlns:a16="http://schemas.microsoft.com/office/drawing/2014/main" id="{7231E4E0-BFC0-43E0-9943-573265FD5AC5}"/>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AAD6CB5-3044-4DAE-880B-0FE97FEFB93E}"/>
              </a:ext>
            </a:extLst>
          </p:cNvPr>
          <p:cNvPicPr>
            <a:picLocks noChangeAspect="1"/>
          </p:cNvPicPr>
          <p:nvPr/>
        </p:nvPicPr>
        <p:blipFill>
          <a:blip r:embed="rId3"/>
          <a:stretch>
            <a:fillRect/>
          </a:stretch>
        </p:blipFill>
        <p:spPr>
          <a:xfrm>
            <a:off x="914400" y="1219201"/>
            <a:ext cx="6973887" cy="5652382"/>
          </a:xfrm>
          <a:prstGeom prst="rect">
            <a:avLst/>
          </a:prstGeom>
        </p:spPr>
      </p:pic>
    </p:spTree>
    <p:extLst>
      <p:ext uri="{BB962C8B-B14F-4D97-AF65-F5344CB8AC3E}">
        <p14:creationId xmlns:p14="http://schemas.microsoft.com/office/powerpoint/2010/main" val="3514674317"/>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550862" y="74141"/>
            <a:ext cx="8042276" cy="1336956"/>
          </a:xfrm>
        </p:spPr>
        <p:txBody>
          <a:bodyPr>
            <a:normAutofit/>
          </a:bodyPr>
          <a:lstStyle/>
          <a:p>
            <a:pPr eaLnBrk="1" hangingPunct="1"/>
            <a:r>
              <a:rPr lang="en-US" b="1" dirty="0">
                <a:effectLst>
                  <a:outerShdw blurRad="60007" dist="310007" dir="7680000" sy="30000" kx="1300200" algn="ctr" rotWithShape="0">
                    <a:prstClr val="black">
                      <a:alpha val="32000"/>
                    </a:prstClr>
                  </a:outerShdw>
                </a:effectLst>
              </a:rPr>
              <a:t>Timeline</a:t>
            </a:r>
          </a:p>
        </p:txBody>
      </p:sp>
      <p:sp>
        <p:nvSpPr>
          <p:cNvPr id="8195" name="Rectangle 3"/>
          <p:cNvSpPr>
            <a:spLocks noGrp="1" noChangeArrowheads="1"/>
          </p:cNvSpPr>
          <p:nvPr>
            <p:ph idx="1"/>
          </p:nvPr>
        </p:nvSpPr>
        <p:spPr>
          <a:xfrm>
            <a:off x="457200" y="1719263"/>
            <a:ext cx="8229600" cy="4910134"/>
          </a:xfrm>
        </p:spPr>
        <p:txBody>
          <a:bodyPr>
            <a:normAutofit fontScale="70000" lnSpcReduction="20000"/>
          </a:bodyPr>
          <a:lstStyle/>
          <a:p>
            <a:r>
              <a:rPr lang="en-US" sz="2600" dirty="0"/>
              <a:t>Late August 2021 – with the additional 8 units and a fourth floor, a height variance is required from the City of Charlottetown Planning Review Board, and City Council. Approval received and building permit applied for.</a:t>
            </a:r>
            <a:endParaRPr lang="en-CA" sz="2600" dirty="0"/>
          </a:p>
          <a:p>
            <a:r>
              <a:rPr lang="en-US" sz="2600" dirty="0"/>
              <a:t>August 31, 2021 – Application submitted for 28 units with ground floor commercial space, and a full basement for meeting and storage space.</a:t>
            </a:r>
            <a:endParaRPr lang="en-CA" sz="2600" dirty="0"/>
          </a:p>
          <a:p>
            <a:r>
              <a:rPr lang="en-US" sz="2600" dirty="0"/>
              <a:t>October 19, 2021 – Day trip for a site visit to the Kent Factory in </a:t>
            </a:r>
            <a:r>
              <a:rPr lang="en-US" sz="2600" dirty="0" err="1"/>
              <a:t>Bouctouche</a:t>
            </a:r>
            <a:r>
              <a:rPr lang="en-US" sz="2600" dirty="0"/>
              <a:t>, NB by staff from 720 Solutions and 9 Yards, along with John, Shelley, and Fitzroy Centre housing staff, Rob Nelson and Faruk Can. </a:t>
            </a:r>
            <a:endParaRPr lang="en-CA" sz="2600" dirty="0"/>
          </a:p>
          <a:p>
            <a:r>
              <a:rPr lang="en-US" sz="2600" dirty="0"/>
              <a:t>October 21, 2021 – meeting with Holland College staff to inquire re a partnership to document the build and possibly provide students with practical learning opportunities in the areas of journalism, project management, carpentry, etc. </a:t>
            </a:r>
            <a:endParaRPr lang="en-CA" sz="2600" dirty="0"/>
          </a:p>
          <a:p>
            <a:r>
              <a:rPr lang="en-US" sz="2600" dirty="0"/>
              <a:t>December 1, 2021 – Estimated date as to when the RHI contracts for successful applicants will be signed.</a:t>
            </a:r>
            <a:endParaRPr lang="en-CA" sz="2600" dirty="0"/>
          </a:p>
          <a:p>
            <a:pPr marL="0" indent="0" eaLnBrk="1" hangingPunct="1">
              <a:buNone/>
            </a:pPr>
            <a:endParaRPr lang="en-US" sz="2600" dirty="0"/>
          </a:p>
        </p:txBody>
      </p:sp>
      <p:sp>
        <p:nvSpPr>
          <p:cNvPr id="8196" name="Line 4"/>
          <p:cNvSpPr>
            <a:spLocks noChangeShapeType="1"/>
          </p:cNvSpPr>
          <p:nvPr/>
        </p:nvSpPr>
        <p:spPr bwMode="auto">
          <a:xfrm>
            <a:off x="457200" y="1535113"/>
            <a:ext cx="838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68911618"/>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19295</TotalTime>
  <Words>676</Words>
  <Application>Microsoft Office PowerPoint</Application>
  <PresentationFormat>On-screen Show (4:3)</PresentationFormat>
  <Paragraphs>38</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ＭＳ Ｐゴシック</vt:lpstr>
      <vt:lpstr>Arial</vt:lpstr>
      <vt:lpstr>Arial Unicode MS</vt:lpstr>
      <vt:lpstr>News Gothic MT</vt:lpstr>
      <vt:lpstr>Times New Roman</vt:lpstr>
      <vt:lpstr>Wingdings 2</vt:lpstr>
      <vt:lpstr>Breeze</vt:lpstr>
      <vt:lpstr>PowerPoint Presentation</vt:lpstr>
      <vt:lpstr>CMHA Rapid Housing Initiative</vt:lpstr>
      <vt:lpstr>Timeline</vt:lpstr>
      <vt:lpstr>Timeline</vt:lpstr>
      <vt:lpstr>Design</vt:lpstr>
      <vt:lpstr>Design</vt:lpstr>
      <vt:lpstr>Design</vt:lpstr>
      <vt:lpstr>Design</vt:lpstr>
      <vt:lpstr>Timeline</vt:lpstr>
      <vt:lpstr>PowerPoint Presentation</vt:lpstr>
      <vt:lpstr>PowerPoint Presentation</vt:lpstr>
      <vt:lpstr>203 Fitzroy Street</vt:lpstr>
    </vt:vector>
  </TitlesOfParts>
  <Company>CMHA/PEI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Mental Health Association</dc:title>
  <dc:creator>Tom Stewart</dc:creator>
  <cp:lastModifiedBy>Les Wagner</cp:lastModifiedBy>
  <cp:revision>400</cp:revision>
  <cp:lastPrinted>2015-10-20T15:05:10Z</cp:lastPrinted>
  <dcterms:created xsi:type="dcterms:W3CDTF">2009-03-16T13:53:27Z</dcterms:created>
  <dcterms:modified xsi:type="dcterms:W3CDTF">2021-11-10T19:41:11Z</dcterms:modified>
</cp:coreProperties>
</file>